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DD59C4"/>
    <a:srgbClr val="FDF1F7"/>
    <a:srgbClr val="FEE8F4"/>
    <a:srgbClr val="FFF3F9"/>
    <a:srgbClr val="FF99CC"/>
    <a:srgbClr val="FCBADD"/>
    <a:srgbClr val="FDBBF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40" y="25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00FDE-9204-4DE7-A492-EC66316E98E8}" type="datetimeFigureOut">
              <a:rPr lang="ko-KR" altLang="en-US" smtClean="0"/>
              <a:pPr/>
              <a:t>2014-04-15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B540F-9994-421F-940E-58E61E35C7F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924293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B540F-9994-421F-940E-58E61E35C7F5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460967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0E30-E0E6-4962-B020-9F574EF979E2}" type="datetimeFigureOut">
              <a:rPr lang="ko-KR" altLang="en-US" smtClean="0"/>
              <a:pPr/>
              <a:t>2014-04-15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EE6E-F96E-41FC-A52E-80696D8D18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283915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0E30-E0E6-4962-B020-9F574EF979E2}" type="datetimeFigureOut">
              <a:rPr lang="ko-KR" altLang="en-US" smtClean="0"/>
              <a:pPr/>
              <a:t>2014-04-15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EE6E-F96E-41FC-A52E-80696D8D18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43263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0E30-E0E6-4962-B020-9F574EF979E2}" type="datetimeFigureOut">
              <a:rPr lang="ko-KR" altLang="en-US" smtClean="0"/>
              <a:pPr/>
              <a:t>2014-04-15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EE6E-F96E-41FC-A52E-80696D8D18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92932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0E30-E0E6-4962-B020-9F574EF979E2}" type="datetimeFigureOut">
              <a:rPr lang="ko-KR" altLang="en-US" smtClean="0"/>
              <a:pPr/>
              <a:t>2014-04-15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EE6E-F96E-41FC-A52E-80696D8D18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8934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0E30-E0E6-4962-B020-9F574EF979E2}" type="datetimeFigureOut">
              <a:rPr lang="ko-KR" altLang="en-US" smtClean="0"/>
              <a:pPr/>
              <a:t>2014-04-15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EE6E-F96E-41FC-A52E-80696D8D18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30221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0E30-E0E6-4962-B020-9F574EF979E2}" type="datetimeFigureOut">
              <a:rPr lang="ko-KR" altLang="en-US" smtClean="0"/>
              <a:pPr/>
              <a:t>2014-04-15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EE6E-F96E-41FC-A52E-80696D8D18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36953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0E30-E0E6-4962-B020-9F574EF979E2}" type="datetimeFigureOut">
              <a:rPr lang="ko-KR" altLang="en-US" smtClean="0"/>
              <a:pPr/>
              <a:t>2014-04-15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EE6E-F96E-41FC-A52E-80696D8D18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774554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0E30-E0E6-4962-B020-9F574EF979E2}" type="datetimeFigureOut">
              <a:rPr lang="ko-KR" altLang="en-US" smtClean="0"/>
              <a:pPr/>
              <a:t>2014-04-15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EE6E-F96E-41FC-A52E-80696D8D18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41559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0E30-E0E6-4962-B020-9F574EF979E2}" type="datetimeFigureOut">
              <a:rPr lang="ko-KR" altLang="en-US" smtClean="0"/>
              <a:pPr/>
              <a:t>2014-04-15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EE6E-F96E-41FC-A52E-80696D8D18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34624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0E30-E0E6-4962-B020-9F574EF979E2}" type="datetimeFigureOut">
              <a:rPr lang="ko-KR" altLang="en-US" smtClean="0"/>
              <a:pPr/>
              <a:t>2014-04-15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EE6E-F96E-41FC-A52E-80696D8D18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63725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0E30-E0E6-4962-B020-9F574EF979E2}" type="datetimeFigureOut">
              <a:rPr lang="ko-KR" altLang="en-US" smtClean="0"/>
              <a:pPr/>
              <a:t>2014-04-15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EE6E-F96E-41FC-A52E-80696D8D18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933045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70E30-E0E6-4962-B020-9F574EF979E2}" type="datetimeFigureOut">
              <a:rPr lang="ko-KR" altLang="en-US" smtClean="0"/>
              <a:pPr/>
              <a:t>2014-04-15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8EE6E-F96E-41FC-A52E-80696D8D185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395536"/>
            <a:ext cx="6858000" cy="21602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0" y="0"/>
            <a:ext cx="6858000" cy="5395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4338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12" Type="http://schemas.openxmlformats.org/officeDocument/2006/relationships/image" Target="../media/image2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11" Type="http://schemas.openxmlformats.org/officeDocument/2006/relationships/image" Target="../media/image21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자유형 3"/>
          <p:cNvSpPr/>
          <p:nvPr/>
        </p:nvSpPr>
        <p:spPr>
          <a:xfrm>
            <a:off x="823912" y="1169516"/>
            <a:ext cx="5210175" cy="738188"/>
          </a:xfrm>
          <a:custGeom>
            <a:avLst/>
            <a:gdLst>
              <a:gd name="connsiteX0" fmla="*/ 0 w 4572000"/>
              <a:gd name="connsiteY0" fmla="*/ 0 h 646331"/>
              <a:gd name="connsiteX1" fmla="*/ 4572000 w 4572000"/>
              <a:gd name="connsiteY1" fmla="*/ 0 h 646331"/>
              <a:gd name="connsiteX2" fmla="*/ 4572000 w 4572000"/>
              <a:gd name="connsiteY2" fmla="*/ 646331 h 646331"/>
              <a:gd name="connsiteX3" fmla="*/ 0 w 4572000"/>
              <a:gd name="connsiteY3" fmla="*/ 646331 h 646331"/>
              <a:gd name="connsiteX4" fmla="*/ 0 w 4572000"/>
              <a:gd name="connsiteY4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00" h="646331">
                <a:moveTo>
                  <a:pt x="0" y="0"/>
                </a:moveTo>
                <a:lnTo>
                  <a:pt x="4572000" y="0"/>
                </a:lnTo>
                <a:lnTo>
                  <a:pt x="4572000" y="646331"/>
                </a:lnTo>
                <a:lnTo>
                  <a:pt x="0" y="64633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1400" b="1" dirty="0">
                <a:solidFill>
                  <a:prstClr val="black"/>
                </a:solidFill>
              </a:rPr>
              <a:t>세상 모든 자연과 통하다</a:t>
            </a:r>
            <a:endParaRPr lang="en-US" altLang="ko-KR" sz="14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altLang="ko-KR" sz="2800" b="1" dirty="0">
                <a:solidFill>
                  <a:srgbClr val="FF0000"/>
                </a:solidFill>
              </a:rPr>
              <a:t>GLOBAL ECO THE SAEM</a:t>
            </a:r>
            <a:endParaRPr lang="en-US" altLang="ko-KR" sz="28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1623" y="3923928"/>
            <a:ext cx="1434753" cy="1393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908720" y="7164288"/>
            <a:ext cx="4989090" cy="1008112"/>
          </a:xfrm>
          <a:prstGeom prst="rect">
            <a:avLst/>
          </a:prstGeom>
          <a:noFill/>
          <a:ln w="28575" algn="ctr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rgbClr val="9933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Eco Soul</a:t>
            </a:r>
          </a:p>
          <a:p>
            <a:pPr algn="ctr">
              <a:defRPr/>
            </a:pPr>
            <a:r>
              <a:rPr lang="en-US" altLang="ko-KR" sz="2400" b="1" dirty="0" smtClean="0">
                <a:solidFill>
                  <a:srgbClr val="9933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Creamy Touch Lipstick </a:t>
            </a:r>
            <a:endParaRPr lang="en-US" altLang="ko-KR" sz="2400" b="1" dirty="0">
              <a:solidFill>
                <a:srgbClr val="993366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355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6632" y="128990"/>
            <a:ext cx="4968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Profile of Eco Soul Creamy Touch Lipstick</a:t>
            </a:r>
            <a:endParaRPr lang="ko-KR" alt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4746889"/>
              </p:ext>
            </p:extLst>
          </p:nvPr>
        </p:nvGraphicFramePr>
        <p:xfrm>
          <a:off x="332656" y="3707904"/>
          <a:ext cx="6336704" cy="532859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152128"/>
                <a:gridCol w="5184576"/>
              </a:tblGrid>
              <a:tr h="8640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TARGET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30000"/>
                        </a:lnSpc>
                        <a:buFont typeface="Wingdings" pitchFamily="2" charset="2"/>
                        <a:buChar char="§"/>
                      </a:pPr>
                      <a:r>
                        <a:rPr lang="en-US" altLang="ko-KR" sz="1000" baseline="0" dirty="0" smtClean="0">
                          <a:latin typeface="Arial" pitchFamily="34" charset="0"/>
                          <a:cs typeface="Arial" pitchFamily="34" charset="0"/>
                        </a:rPr>
                        <a:t>Customers who disliked the matte, dry texture of Matte-finish lipstick. </a:t>
                      </a:r>
                    </a:p>
                    <a:p>
                      <a:pPr marL="171450" indent="-171450" algn="l">
                        <a:lnSpc>
                          <a:spcPct val="130000"/>
                        </a:lnSpc>
                        <a:buFont typeface="Wingdings" pitchFamily="2" charset="2"/>
                        <a:buChar char="§"/>
                      </a:pPr>
                      <a:r>
                        <a:rPr lang="en-US" altLang="ko-KR" sz="1000" baseline="0" dirty="0" smtClean="0">
                          <a:latin typeface="Arial" pitchFamily="34" charset="0"/>
                          <a:cs typeface="Arial" pitchFamily="34" charset="0"/>
                        </a:rPr>
                        <a:t>Customers looking for trendy, vivid colors. </a:t>
                      </a:r>
                    </a:p>
                    <a:p>
                      <a:pPr marL="171450" indent="-171450" algn="l">
                        <a:lnSpc>
                          <a:spcPct val="130000"/>
                        </a:lnSpc>
                        <a:buFont typeface="Wingdings" pitchFamily="2" charset="2"/>
                        <a:buChar char="§"/>
                      </a:pPr>
                      <a:r>
                        <a:rPr lang="en-US" altLang="ko-KR" sz="1000" baseline="0" dirty="0" smtClean="0">
                          <a:latin typeface="Arial" pitchFamily="34" charset="0"/>
                          <a:cs typeface="Arial" pitchFamily="34" charset="0"/>
                        </a:rPr>
                        <a:t>Customer who wants light-weight, highly adhesive lip colors in intense pigmentation. 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42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KEY FEATURES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30000"/>
                        </a:lnSpc>
                        <a:buFont typeface="+mj-lt"/>
                        <a:buAutoNum type="arabicPeriod"/>
                      </a:pPr>
                      <a:endParaRPr lang="en-US" altLang="ko-KR" sz="1000" b="1" baseline="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28600" indent="-228600" algn="l">
                        <a:lnSpc>
                          <a:spcPct val="130000"/>
                        </a:lnSpc>
                        <a:buFont typeface="+mj-lt"/>
                        <a:buAutoNum type="arabicPeriod"/>
                      </a:pPr>
                      <a:r>
                        <a:rPr lang="en-US" altLang="ko-KR" sz="10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Air-light Texture</a:t>
                      </a:r>
                      <a:r>
                        <a:rPr lang="en-US" altLang="ko-KR" sz="1000" baseline="0" dirty="0" smtClean="0">
                          <a:latin typeface="Arial" pitchFamily="34" charset="0"/>
                          <a:cs typeface="Arial" pitchFamily="34" charset="0"/>
                        </a:rPr>
                        <a:t>: Air-light pigments give comfortable feel. </a:t>
                      </a:r>
                    </a:p>
                    <a:p>
                      <a:pPr marL="228600" indent="-228600" algn="l">
                        <a:lnSpc>
                          <a:spcPct val="130000"/>
                        </a:lnSpc>
                        <a:buFont typeface="+mj-lt"/>
                        <a:buAutoNum type="arabicPeriod"/>
                      </a:pPr>
                      <a:r>
                        <a:rPr lang="en-US" altLang="ko-KR" sz="10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Vivid Color Presentation</a:t>
                      </a:r>
                      <a:r>
                        <a:rPr lang="en-US" altLang="ko-KR" sz="1000" baseline="0" dirty="0" smtClean="0">
                          <a:latin typeface="Arial" pitchFamily="34" charset="0"/>
                          <a:cs typeface="Arial" pitchFamily="34" charset="0"/>
                        </a:rPr>
                        <a:t>: Bold, stand-out color expression through the natural Color Dispersion System. 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1F7">
                        <a:alpha val="81961"/>
                      </a:srgbClr>
                    </a:solidFill>
                  </a:tcPr>
                </a:tc>
              </a:tr>
              <a:tr h="21602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INGREDIENTS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lnSpc>
                          <a:spcPct val="130000"/>
                        </a:lnSpc>
                        <a:buFont typeface="Wingdings" pitchFamily="2" charset="2"/>
                        <a:buChar char="§"/>
                      </a:pPr>
                      <a:r>
                        <a:rPr lang="en-US" altLang="ko-KR" sz="1000" b="1" dirty="0" smtClean="0">
                          <a:latin typeface="Arial" pitchFamily="34" charset="0"/>
                          <a:cs typeface="Arial" pitchFamily="34" charset="0"/>
                        </a:rPr>
                        <a:t>Swiss Alpine</a:t>
                      </a:r>
                      <a:r>
                        <a:rPr lang="en-US" altLang="ko-KR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Herb Complex </a:t>
                      </a:r>
                      <a:r>
                        <a:rPr lang="en-US" altLang="ko-KR" sz="1000" baseline="0" dirty="0" smtClean="0">
                          <a:latin typeface="Arial" pitchFamily="34" charset="0"/>
                          <a:cs typeface="Arial" pitchFamily="34" charset="0"/>
                        </a:rPr>
                        <a:t>– Vital and pure energy from the high mountain, fast wound-healing, hydrating. </a:t>
                      </a:r>
                    </a:p>
                    <a:p>
                      <a:pPr marL="171450" indent="-171450" latinLnBrk="1">
                        <a:lnSpc>
                          <a:spcPct val="130000"/>
                        </a:lnSpc>
                        <a:buFont typeface="Wingdings" pitchFamily="2" charset="2"/>
                        <a:buChar char="§"/>
                      </a:pPr>
                      <a:r>
                        <a:rPr lang="en-US" altLang="ko-KR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Nuts Oil Complex</a:t>
                      </a:r>
                      <a:r>
                        <a:rPr lang="en-US" altLang="ko-KR" sz="1000" baseline="0" dirty="0" smtClean="0">
                          <a:latin typeface="Arial" pitchFamily="34" charset="0"/>
                          <a:cs typeface="Arial" pitchFamily="34" charset="0"/>
                        </a:rPr>
                        <a:t> – Sweet almond oil, Jojoba oil, sunflower seed oil, </a:t>
                      </a:r>
                      <a:r>
                        <a:rPr lang="en-US" altLang="ko-KR" sz="1000" baseline="0" dirty="0" err="1" smtClean="0">
                          <a:latin typeface="Arial" pitchFamily="34" charset="0"/>
                          <a:cs typeface="Arial" pitchFamily="34" charset="0"/>
                        </a:rPr>
                        <a:t>grapeseed</a:t>
                      </a:r>
                      <a:r>
                        <a:rPr lang="en-US" altLang="ko-KR" sz="1000" baseline="0" dirty="0" smtClean="0">
                          <a:latin typeface="Arial" pitchFamily="34" charset="0"/>
                          <a:cs typeface="Arial" pitchFamily="34" charset="0"/>
                        </a:rPr>
                        <a:t> oil, </a:t>
                      </a:r>
                      <a:r>
                        <a:rPr lang="en-US" altLang="ko-KR" sz="1000" baseline="0" dirty="0" err="1" smtClean="0">
                          <a:latin typeface="Arial" pitchFamily="34" charset="0"/>
                          <a:cs typeface="Arial" pitchFamily="34" charset="0"/>
                        </a:rPr>
                        <a:t>Argan</a:t>
                      </a:r>
                      <a:r>
                        <a:rPr lang="en-US" altLang="ko-KR" sz="1000" baseline="0" dirty="0" smtClean="0">
                          <a:latin typeface="Arial" pitchFamily="34" charset="0"/>
                          <a:cs typeface="Arial" pitchFamily="34" charset="0"/>
                        </a:rPr>
                        <a:t> tree oil supply deep hydrations &amp; age-fighting antioxidants to lips. </a:t>
                      </a:r>
                    </a:p>
                    <a:p>
                      <a:pPr marL="171450" indent="-171450" latinLnBrk="1">
                        <a:lnSpc>
                          <a:spcPct val="130000"/>
                        </a:lnSpc>
                        <a:buFont typeface="Wingdings" pitchFamily="2" charset="2"/>
                        <a:buChar char="§"/>
                      </a:pPr>
                      <a:r>
                        <a:rPr lang="en-US" altLang="ko-KR" sz="1000" baseline="0" dirty="0" smtClean="0">
                          <a:latin typeface="Arial" pitchFamily="34" charset="0"/>
                          <a:cs typeface="Arial" pitchFamily="34" charset="0"/>
                        </a:rPr>
                        <a:t>Mild formula, free of 4 additives (Talc, </a:t>
                      </a:r>
                      <a:r>
                        <a:rPr lang="en-US" altLang="ko-KR" sz="1000" baseline="0" dirty="0" err="1" smtClean="0">
                          <a:latin typeface="Arial" pitchFamily="34" charset="0"/>
                          <a:cs typeface="Arial" pitchFamily="34" charset="0"/>
                        </a:rPr>
                        <a:t>benxophenone</a:t>
                      </a:r>
                      <a:r>
                        <a:rPr lang="en-US" altLang="ko-KR" sz="100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altLang="ko-KR" sz="1000" baseline="0" dirty="0" err="1" smtClean="0">
                          <a:latin typeface="Arial" pitchFamily="34" charset="0"/>
                          <a:cs typeface="Arial" pitchFamily="34" charset="0"/>
                        </a:rPr>
                        <a:t>phtalate</a:t>
                      </a:r>
                      <a:r>
                        <a:rPr lang="en-US" altLang="ko-KR" sz="100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altLang="ko-KR" sz="1000" baseline="0" dirty="0" err="1" smtClean="0">
                          <a:latin typeface="Arial" pitchFamily="34" charset="0"/>
                          <a:cs typeface="Arial" pitchFamily="34" charset="0"/>
                        </a:rPr>
                        <a:t>triehanolamin</a:t>
                      </a:r>
                      <a:r>
                        <a:rPr lang="en-US" altLang="ko-KR" sz="100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marL="0" indent="0" latinLnBrk="1">
                        <a:lnSpc>
                          <a:spcPct val="130000"/>
                        </a:lnSpc>
                        <a:buFont typeface="Wingdings" pitchFamily="2" charset="2"/>
                        <a:buNone/>
                      </a:pPr>
                      <a:endParaRPr lang="ko-KR" alt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45261683"/>
              </p:ext>
            </p:extLst>
          </p:nvPr>
        </p:nvGraphicFramePr>
        <p:xfrm>
          <a:off x="1904073" y="2051720"/>
          <a:ext cx="4765287" cy="145132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960140"/>
                <a:gridCol w="3805147"/>
              </a:tblGrid>
              <a:tr h="3912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PRODUCT</a:t>
                      </a:r>
                      <a:r>
                        <a:rPr lang="en-US" altLang="ko-KR" sz="10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NAME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Arial" pitchFamily="34" charset="0"/>
                          <a:cs typeface="Arial" pitchFamily="34" charset="0"/>
                        </a:rPr>
                        <a:t>Eco Soul Creamy Touch Lipstick</a:t>
                      </a:r>
                      <a:endParaRPr lang="ko-KR" alt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1F7">
                        <a:alpha val="81961"/>
                      </a:srgbClr>
                    </a:solidFill>
                  </a:tcPr>
                </a:tc>
              </a:tr>
              <a:tr h="506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CONCEPT</a:t>
                      </a:r>
                      <a:endParaRPr lang="ko-KR" altLang="en-US" sz="10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1" cap="none" spc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Bold, Full-color, Super-lasting,</a:t>
                      </a:r>
                      <a:r>
                        <a:rPr lang="en-US" altLang="ko-KR" sz="1000" b="1" cap="none" spc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1000" b="1" cap="none" spc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Matte-finish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1" cap="none" spc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in creamy texture!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6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Price</a:t>
                      </a:r>
                      <a:endParaRPr lang="ko-KR" altLang="en-US" sz="10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KRSP 10,900 </a:t>
                      </a:r>
                      <a:r>
                        <a:rPr lang="en-US" altLang="ko-K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won/ </a:t>
                      </a:r>
                      <a:r>
                        <a:rPr lang="en-US" altLang="ko-K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3.5g [ 8 SKU]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1F7"/>
                    </a:solidFill>
                  </a:tcPr>
                </a:tc>
              </a:tr>
            </a:tbl>
          </a:graphicData>
        </a:graphic>
      </p:graphicFrame>
      <p:pic>
        <p:nvPicPr>
          <p:cNvPr id="26" name="그림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850" y="1331899"/>
            <a:ext cx="1702142" cy="2232248"/>
          </a:xfrm>
          <a:prstGeom prst="rect">
            <a:avLst/>
          </a:prstGeom>
        </p:spPr>
      </p:pic>
      <p:pic>
        <p:nvPicPr>
          <p:cNvPr id="27" name="그림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4073" y="809700"/>
            <a:ext cx="921185" cy="1047375"/>
          </a:xfrm>
          <a:prstGeom prst="rect">
            <a:avLst/>
          </a:prstGeom>
        </p:spPr>
      </p:pic>
      <p:pic>
        <p:nvPicPr>
          <p:cNvPr id="30" name="그림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5137" y="809700"/>
            <a:ext cx="934876" cy="1047375"/>
          </a:xfrm>
          <a:prstGeom prst="rect">
            <a:avLst/>
          </a:prstGeom>
        </p:spPr>
      </p:pic>
      <p:pic>
        <p:nvPicPr>
          <p:cNvPr id="31" name="그림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89040" y="809700"/>
            <a:ext cx="921186" cy="1047376"/>
          </a:xfrm>
          <a:prstGeom prst="rect">
            <a:avLst/>
          </a:prstGeom>
        </p:spPr>
      </p:pic>
      <p:pic>
        <p:nvPicPr>
          <p:cNvPr id="33" name="그림 3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33256" y="5501999"/>
            <a:ext cx="864096" cy="591647"/>
          </a:xfrm>
          <a:prstGeom prst="rect">
            <a:avLst/>
          </a:prstGeom>
        </p:spPr>
      </p:pic>
      <p:pic>
        <p:nvPicPr>
          <p:cNvPr id="34" name="그림 3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1477" y="6117847"/>
            <a:ext cx="885875" cy="494361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1484783" y="5502001"/>
            <a:ext cx="4226693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en-US" altLang="ko-KR" sz="10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itchFamily="34" charset="0"/>
                <a:cs typeface="Arial" pitchFamily="34" charset="0"/>
              </a:rPr>
              <a:t>3. Matte-finish </a:t>
            </a:r>
            <a:r>
              <a:rPr lang="en-US" altLang="ko-KR" sz="10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" pitchFamily="34" charset="0"/>
                <a:cs typeface="Arial" pitchFamily="34" charset="0"/>
              </a:rPr>
              <a:t>but Comfortably hydrating texture</a:t>
            </a:r>
            <a:r>
              <a:rPr lang="en-US" altLang="ko-KR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Most other matte-type lipsticks have drying texture and </a:t>
            </a:r>
            <a:r>
              <a:rPr lang="en-US" altLang="ko-KR" sz="1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tend to leave </a:t>
            </a:r>
            <a:r>
              <a:rPr lang="en-US" altLang="ko-KR" sz="1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visible </a:t>
            </a:r>
            <a:r>
              <a:rPr lang="en-US" altLang="ko-KR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lines and flakes on lips. But Eco Soul Creamy Touch lipstick uses ‘</a:t>
            </a:r>
            <a:r>
              <a:rPr lang="en-US" altLang="ko-KR" sz="1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Urethan</a:t>
            </a:r>
            <a:r>
              <a:rPr lang="en-US" altLang="ko-KR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coating powder’ and Nuts Oil Complex to make color glide smoothly and evenly onto lips without skipping, </a:t>
            </a:r>
          </a:p>
          <a:p>
            <a:pPr lvl="0">
              <a:lnSpc>
                <a:spcPct val="130000"/>
              </a:lnSpc>
            </a:pPr>
            <a:r>
              <a:rPr lang="en-US" altLang="ko-KR" sz="10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altLang="ko-K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 Popular </a:t>
            </a:r>
            <a:r>
              <a:rPr lang="en-US" altLang="ko-KR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color variation </a:t>
            </a:r>
            <a:r>
              <a:rPr lang="en-US" altLang="ko-KR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from daily nude to deep, sensual red. </a:t>
            </a:r>
          </a:p>
        </p:txBody>
      </p:sp>
      <p:grpSp>
        <p:nvGrpSpPr>
          <p:cNvPr id="11" name="그룹 10"/>
          <p:cNvGrpSpPr/>
          <p:nvPr/>
        </p:nvGrpSpPr>
        <p:grpSpPr>
          <a:xfrm>
            <a:off x="2364665" y="8078841"/>
            <a:ext cx="3691770" cy="893657"/>
            <a:chOff x="1753454" y="8040139"/>
            <a:chExt cx="3691770" cy="893657"/>
          </a:xfrm>
        </p:grpSpPr>
        <p:pic>
          <p:nvPicPr>
            <p:cNvPr id="35" name="그림 34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753454" y="8040139"/>
              <a:ext cx="999754" cy="893657"/>
            </a:xfrm>
            <a:prstGeom prst="rect">
              <a:avLst/>
            </a:prstGeom>
          </p:spPr>
        </p:pic>
        <p:pic>
          <p:nvPicPr>
            <p:cNvPr id="36" name="그림 35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785149" y="8040139"/>
              <a:ext cx="812980" cy="767425"/>
            </a:xfrm>
            <a:prstGeom prst="rect">
              <a:avLst/>
            </a:prstGeom>
          </p:spPr>
        </p:pic>
        <p:pic>
          <p:nvPicPr>
            <p:cNvPr id="37" name="그림 36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596452" y="8040139"/>
              <a:ext cx="768652" cy="792549"/>
            </a:xfrm>
            <a:prstGeom prst="rect">
              <a:avLst/>
            </a:prstGeom>
          </p:spPr>
        </p:pic>
        <p:pic>
          <p:nvPicPr>
            <p:cNvPr id="38" name="그림 37"/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32394"/>
            <a:stretch/>
          </p:blipFill>
          <p:spPr>
            <a:xfrm>
              <a:off x="4300803" y="8078841"/>
              <a:ext cx="1144421" cy="728723"/>
            </a:xfrm>
            <a:prstGeom prst="rect">
              <a:avLst/>
            </a:prstGeom>
          </p:spPr>
        </p:pic>
        <p:sp>
          <p:nvSpPr>
            <p:cNvPr id="3" name="직사각형 2"/>
            <p:cNvSpPr/>
            <p:nvPr/>
          </p:nvSpPr>
          <p:spPr>
            <a:xfrm>
              <a:off x="1753454" y="8040139"/>
              <a:ext cx="3619762" cy="792549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85974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02765" y="855134"/>
            <a:ext cx="1008112" cy="2471388"/>
          </a:xfrm>
          <a:prstGeom prst="rect">
            <a:avLst/>
          </a:prstGeom>
          <a:solidFill>
            <a:srgbClr val="993366"/>
          </a:solidFill>
          <a:ln w="19050"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Color </a:t>
            </a: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Chart </a:t>
            </a:r>
            <a:endParaRPr lang="ko-KR" alt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79180818"/>
              </p:ext>
            </p:extLst>
          </p:nvPr>
        </p:nvGraphicFramePr>
        <p:xfrm>
          <a:off x="1447856" y="847475"/>
          <a:ext cx="4933471" cy="24596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520"/>
                <a:gridCol w="1227998"/>
                <a:gridCol w="1385319"/>
                <a:gridCol w="1105634"/>
              </a:tblGrid>
              <a:tr h="66265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en-US" altLang="ko-KR" sz="900" dirty="0" smtClean="0">
                          <a:latin typeface="Arial" pitchFamily="34" charset="0"/>
                          <a:cs typeface="Arial" pitchFamily="34" charset="0"/>
                        </a:rPr>
                        <a:t>01. Come</a:t>
                      </a:r>
                      <a:r>
                        <a:rPr lang="en-US" altLang="ko-KR" sz="900" baseline="0" dirty="0" smtClean="0">
                          <a:latin typeface="Arial" pitchFamily="34" charset="0"/>
                          <a:cs typeface="Arial" pitchFamily="34" charset="0"/>
                        </a:rPr>
                        <a:t> to me Red</a:t>
                      </a:r>
                      <a:endParaRPr lang="ko-KR" alt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20000"/>
                        </a:lnSpc>
                      </a:pPr>
                      <a:r>
                        <a:rPr lang="en-US" altLang="ko-KR" sz="900" dirty="0" smtClean="0">
                          <a:latin typeface="Arial" pitchFamily="34" charset="0"/>
                          <a:cs typeface="Arial" pitchFamily="34" charset="0"/>
                        </a:rPr>
                        <a:t>05. Spring pink</a:t>
                      </a:r>
                      <a:endParaRPr lang="ko-KR" alt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6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en-US" altLang="ko-KR" sz="900" dirty="0" smtClean="0">
                          <a:latin typeface="Arial" pitchFamily="34" charset="0"/>
                          <a:cs typeface="Arial" pitchFamily="34" charset="0"/>
                        </a:rPr>
                        <a:t>02. Free Red</a:t>
                      </a:r>
                      <a:endParaRPr lang="ko-KR" alt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20000"/>
                        </a:lnSpc>
                      </a:pPr>
                      <a:r>
                        <a:rPr lang="en-US" altLang="ko-KR" sz="900" dirty="0" smtClean="0">
                          <a:latin typeface="Arial" pitchFamily="34" charset="0"/>
                          <a:cs typeface="Arial" pitchFamily="34" charset="0"/>
                        </a:rPr>
                        <a:t>06. Brightening orange</a:t>
                      </a:r>
                      <a:endParaRPr lang="ko-KR" alt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6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en-US" altLang="ko-KR" sz="900" baseline="0" dirty="0" smtClean="0">
                          <a:latin typeface="Arial" pitchFamily="34" charset="0"/>
                          <a:cs typeface="Arial" pitchFamily="34" charset="0"/>
                        </a:rPr>
                        <a:t> 03. Daring Pink</a:t>
                      </a:r>
                      <a:endParaRPr lang="ko-KR" alt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20000"/>
                        </a:lnSpc>
                      </a:pPr>
                      <a:r>
                        <a:rPr lang="en-US" altLang="ko-KR" sz="900" dirty="0" smtClean="0">
                          <a:latin typeface="Arial" pitchFamily="34" charset="0"/>
                          <a:cs typeface="Arial" pitchFamily="34" charset="0"/>
                        </a:rPr>
                        <a:t>07. Unforgettable coral</a:t>
                      </a:r>
                      <a:endParaRPr lang="ko-KR" alt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>
                          <a:latin typeface="Arial" pitchFamily="34" charset="0"/>
                          <a:cs typeface="Arial" pitchFamily="34" charset="0"/>
                        </a:rPr>
                        <a:t>04.  </a:t>
                      </a:r>
                      <a:r>
                        <a:rPr lang="en-US" altLang="ko-KR" sz="900" dirty="0" smtClean="0">
                          <a:latin typeface="Arial" pitchFamily="34" charset="0"/>
                          <a:cs typeface="Arial" pitchFamily="34" charset="0"/>
                        </a:rPr>
                        <a:t>Success</a:t>
                      </a:r>
                      <a:r>
                        <a:rPr lang="en-US" altLang="ko-KR" sz="900" baseline="0" dirty="0" smtClean="0">
                          <a:latin typeface="Arial" pitchFamily="34" charset="0"/>
                          <a:cs typeface="Arial" pitchFamily="34" charset="0"/>
                        </a:rPr>
                        <a:t> Pink </a:t>
                      </a:r>
                      <a:endParaRPr lang="ko-KR" altLang="en-US" sz="9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20000"/>
                        </a:lnSpc>
                      </a:pPr>
                      <a:r>
                        <a:rPr lang="en-US" altLang="ko-KR" sz="900" dirty="0" smtClean="0">
                          <a:latin typeface="Arial" pitchFamily="34" charset="0"/>
                          <a:cs typeface="Arial" pitchFamily="34" charset="0"/>
                        </a:rPr>
                        <a:t>08. Whispering</a:t>
                      </a:r>
                      <a:r>
                        <a:rPr lang="en-US" altLang="ko-KR" sz="900" baseline="0" dirty="0" smtClean="0">
                          <a:latin typeface="Arial" pitchFamily="34" charset="0"/>
                          <a:cs typeface="Arial" pitchFamily="34" charset="0"/>
                        </a:rPr>
                        <a:t> beige</a:t>
                      </a:r>
                      <a:endParaRPr lang="ko-KR" alt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17232" y="2131925"/>
            <a:ext cx="496541" cy="538583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25" r="23619"/>
          <a:stretch/>
        </p:blipFill>
        <p:spPr>
          <a:xfrm>
            <a:off x="3115548" y="1517318"/>
            <a:ext cx="481581" cy="499814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0020"/>
          <a:stretch/>
        </p:blipFill>
        <p:spPr>
          <a:xfrm>
            <a:off x="3095904" y="2090828"/>
            <a:ext cx="501225" cy="54833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2150"/>
          <a:stretch/>
        </p:blipFill>
        <p:spPr>
          <a:xfrm>
            <a:off x="3115548" y="900270"/>
            <a:ext cx="508580" cy="539421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3270" b="32418"/>
          <a:stretch/>
        </p:blipFill>
        <p:spPr>
          <a:xfrm>
            <a:off x="3067958" y="2758390"/>
            <a:ext cx="545213" cy="54828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2411" b="32870"/>
          <a:stretch/>
        </p:blipFill>
        <p:spPr>
          <a:xfrm>
            <a:off x="5537506" y="914308"/>
            <a:ext cx="484404" cy="556728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5162"/>
          <a:stretch/>
        </p:blipFill>
        <p:spPr>
          <a:xfrm>
            <a:off x="5537506" y="1518974"/>
            <a:ext cx="476267" cy="548335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0627"/>
          <a:stretch/>
        </p:blipFill>
        <p:spPr>
          <a:xfrm>
            <a:off x="5517232" y="2786149"/>
            <a:ext cx="472863" cy="532466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302765" y="3478922"/>
            <a:ext cx="1008112" cy="5197534"/>
          </a:xfrm>
          <a:prstGeom prst="rect">
            <a:avLst/>
          </a:prstGeom>
          <a:solidFill>
            <a:srgbClr val="993366"/>
          </a:solidFill>
          <a:ln w="19050"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To Use</a:t>
            </a:r>
          </a:p>
          <a:p>
            <a:pPr algn="ctr"/>
            <a:endParaRPr lang="en-US" altLang="ko-KR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&amp; </a:t>
            </a:r>
          </a:p>
          <a:p>
            <a:pPr algn="ctr"/>
            <a:endParaRPr lang="en-US" altLang="ko-KR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Other Tips</a:t>
            </a:r>
            <a:endParaRPr lang="ko-KR" alt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484784" y="3478922"/>
            <a:ext cx="4968552" cy="5197534"/>
          </a:xfrm>
          <a:prstGeom prst="rect">
            <a:avLst/>
          </a:prstGeom>
          <a:noFill/>
          <a:ln w="12700"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1564010" y="3565486"/>
            <a:ext cx="468052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en-US" altLang="ko-KR" sz="10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How To Use </a:t>
            </a:r>
          </a:p>
          <a:p>
            <a:pPr marL="228600" lvl="0" indent="-228600">
              <a:lnSpc>
                <a:spcPct val="130000"/>
              </a:lnSpc>
              <a:buFont typeface="+mj-lt"/>
              <a:buAutoNum type="arabicParenR"/>
            </a:pPr>
            <a:r>
              <a:rPr lang="en-US" altLang="ko-KR" sz="1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Press </a:t>
            </a:r>
            <a:r>
              <a:rPr lang="en-US" altLang="ko-KR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lipstick to lips using even pressure to apply color. </a:t>
            </a:r>
          </a:p>
          <a:p>
            <a:pPr marL="228600" lvl="0" indent="-228600">
              <a:lnSpc>
                <a:spcPct val="130000"/>
              </a:lnSpc>
              <a:buFont typeface="+mj-lt"/>
              <a:buAutoNum type="arabicParenR"/>
            </a:pPr>
            <a:r>
              <a:rPr lang="en-US" altLang="ko-KR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For more bold, intense color, apply one more layer. </a:t>
            </a:r>
            <a:endParaRPr lang="en-US" altLang="ko-KR" sz="1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56792" y="4067944"/>
            <a:ext cx="489654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endParaRPr lang="en-US" altLang="ko-KR" sz="10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ko-KR" sz="1000" b="1" cap="all" dirty="0" smtClean="0">
                <a:ln w="9000" cmpd="sng">
                  <a:solidFill>
                    <a:srgbClr val="DD59C4"/>
                  </a:solidFill>
                  <a:prstDash val="solid"/>
                </a:ln>
                <a:solidFill>
                  <a:srgbClr val="DD59C4"/>
                </a:solidFill>
                <a:effectLst>
                  <a:reflection blurRad="12700" stA="28000" endPos="45000" dist="1000" dir="5400000" sy="-100000" algn="bl" rotWithShape="0"/>
                </a:effectLst>
                <a:latin typeface="바탕"/>
                <a:ea typeface="바탕"/>
                <a:cs typeface="Arial" pitchFamily="34" charset="0"/>
              </a:rPr>
              <a:t>★ </a:t>
            </a:r>
            <a:r>
              <a:rPr lang="en-US" altLang="ko-KR" sz="1000" b="1" cap="all" dirty="0" smtClean="0">
                <a:ln w="9000" cmpd="sng">
                  <a:solidFill>
                    <a:srgbClr val="DD59C4"/>
                  </a:solidFill>
                  <a:prstDash val="solid"/>
                </a:ln>
                <a:solidFill>
                  <a:srgbClr val="DD59C4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Two-toned lips: </a:t>
            </a:r>
          </a:p>
          <a:p>
            <a:pPr>
              <a:lnSpc>
                <a:spcPct val="130000"/>
              </a:lnSpc>
            </a:pPr>
            <a:r>
              <a:rPr lang="en-US" altLang="ko-KR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  1) Apply Eco Soul Creamy Touch 08 (Whispering beige) on entire upper and lower lips. </a:t>
            </a:r>
          </a:p>
          <a:p>
            <a:pPr>
              <a:lnSpc>
                <a:spcPct val="130000"/>
              </a:lnSpc>
            </a:pPr>
            <a:r>
              <a:rPr lang="en-US" altLang="ko-KR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  2) Apply 03 Daring Pink in the middle of the lips by patting motion. </a:t>
            </a:r>
          </a:p>
          <a:p>
            <a:pPr>
              <a:lnSpc>
                <a:spcPct val="130000"/>
              </a:lnSpc>
            </a:pPr>
            <a:r>
              <a:rPr lang="en-US" altLang="ko-KR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  3) Gently pat with finger for better gradation. 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639"/>
          <a:stretch/>
        </p:blipFill>
        <p:spPr>
          <a:xfrm>
            <a:off x="3597129" y="5465098"/>
            <a:ext cx="1824659" cy="1080120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194"/>
          <a:stretch/>
        </p:blipFill>
        <p:spPr>
          <a:xfrm>
            <a:off x="1628800" y="5465098"/>
            <a:ext cx="1874033" cy="1080120"/>
          </a:xfrm>
          <a:prstGeom prst="rect">
            <a:avLst/>
          </a:prstGeom>
        </p:spPr>
      </p:pic>
      <p:sp>
        <p:nvSpPr>
          <p:cNvPr id="20" name="직사각형 19"/>
          <p:cNvSpPr/>
          <p:nvPr/>
        </p:nvSpPr>
        <p:spPr>
          <a:xfrm>
            <a:off x="1509936" y="6622009"/>
            <a:ext cx="4778077" cy="502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en-US" altLang="ko-KR" sz="1050" b="1" cap="all" dirty="0" smtClean="0">
                <a:ln w="9000" cmpd="sng">
                  <a:solidFill>
                    <a:srgbClr val="DD59C4"/>
                  </a:solidFill>
                  <a:prstDash val="solid"/>
                </a:ln>
                <a:solidFill>
                  <a:srgbClr val="DD59C4"/>
                </a:solidFill>
                <a:effectLst>
                  <a:reflection blurRad="12700" stA="28000" endPos="45000" dist="1000" dir="5400000" sy="-100000" algn="bl" rotWithShape="0"/>
                </a:effectLst>
                <a:latin typeface="바탕"/>
                <a:ea typeface="바탕"/>
                <a:cs typeface="Arial" pitchFamily="34" charset="0"/>
              </a:rPr>
              <a:t>★ </a:t>
            </a:r>
            <a:r>
              <a:rPr lang="en-US" altLang="ko-KR" sz="1050" b="1" cap="all" dirty="0" smtClean="0">
                <a:ln w="9000" cmpd="sng">
                  <a:solidFill>
                    <a:srgbClr val="DD59C4"/>
                  </a:solidFill>
                  <a:prstDash val="solid"/>
                </a:ln>
                <a:solidFill>
                  <a:srgbClr val="DD59C4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Long-lasting vivid but effortless </a:t>
            </a:r>
            <a:r>
              <a:rPr lang="en-US" altLang="ko-KR" sz="1050" b="1" cap="all" dirty="0">
                <a:ln w="9000" cmpd="sng">
                  <a:solidFill>
                    <a:srgbClr val="DD59C4"/>
                  </a:solidFill>
                  <a:prstDash val="solid"/>
                </a:ln>
                <a:solidFill>
                  <a:srgbClr val="DD59C4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lips</a:t>
            </a:r>
            <a:r>
              <a:rPr lang="en-US" altLang="ko-KR" sz="1000" b="1" dirty="0">
                <a:ln w="10541" cmpd="sng">
                  <a:solidFill>
                    <a:srgbClr val="DD59C4"/>
                  </a:solidFill>
                  <a:prstDash val="solid"/>
                </a:ln>
                <a:solidFill>
                  <a:srgbClr val="DD59C4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lvl="0">
              <a:lnSpc>
                <a:spcPct val="130000"/>
              </a:lnSpc>
            </a:pPr>
            <a:r>
              <a:rPr lang="en-US" altLang="ko-KR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altLang="ko-KR" sz="1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Pat the lipstick on the middle lips then spread out with finger.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56792" y="7308304"/>
            <a:ext cx="473122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dirty="0" smtClean="0">
                <a:latin typeface="Arial" pitchFamily="34" charset="0"/>
                <a:cs typeface="Arial" pitchFamily="34" charset="0"/>
              </a:rPr>
              <a:t>For dehydrated lips, </a:t>
            </a:r>
          </a:p>
          <a:p>
            <a:pPr>
              <a:lnSpc>
                <a:spcPct val="150000"/>
              </a:lnSpc>
            </a:pP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Use with </a:t>
            </a:r>
            <a:r>
              <a:rPr lang="en-US" altLang="ko-KR" sz="1000" b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altLang="ko-KR" sz="1000" b="1" u="sng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Allys</a:t>
            </a:r>
            <a:r>
              <a:rPr lang="en-US" altLang="ko-KR" sz="1000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000" b="1" u="sng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Ajell</a:t>
            </a:r>
            <a:r>
              <a:rPr lang="en-US" altLang="ko-KR" sz="1000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Honey Aloe Essence</a:t>
            </a:r>
            <a:r>
              <a:rPr lang="en-US" altLang="ko-KR" sz="1000" b="1" u="sng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.”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Use the essence first, let it get absorbed</a:t>
            </a:r>
          </a:p>
          <a:p>
            <a:pPr marL="228600" indent="-228600">
              <a:lnSpc>
                <a:spcPct val="150000"/>
              </a:lnSpc>
              <a:buFont typeface="+mj-ea"/>
              <a:buAutoNum type="arabicParenR"/>
            </a:pP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Now on moist lips, wear creamy touch lips. </a:t>
            </a:r>
          </a:p>
          <a:p>
            <a:pPr>
              <a:lnSpc>
                <a:spcPct val="150000"/>
              </a:lnSpc>
            </a:pP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Repeat when fixing the makeup during the day time.  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7341"/>
          <a:stretch/>
        </p:blipFill>
        <p:spPr>
          <a:xfrm>
            <a:off x="4941168" y="7259599"/>
            <a:ext cx="296421" cy="1065217"/>
          </a:xfrm>
          <a:prstGeom prst="rect">
            <a:avLst/>
          </a:prstGeom>
        </p:spPr>
      </p:pic>
      <p:cxnSp>
        <p:nvCxnSpPr>
          <p:cNvPr id="24" name="구부러진 연결선 23"/>
          <p:cNvCxnSpPr/>
          <p:nvPr/>
        </p:nvCxnSpPr>
        <p:spPr>
          <a:xfrm flipV="1">
            <a:off x="4221088" y="7308304"/>
            <a:ext cx="720080" cy="288032"/>
          </a:xfrm>
          <a:prstGeom prst="curvedConnector3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6632" y="128990"/>
            <a:ext cx="4968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Color Chart &amp; How To Use </a:t>
            </a:r>
            <a:endParaRPr lang="ko-KR" alt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3020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0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437</Words>
  <Application>Microsoft Office PowerPoint</Application>
  <PresentationFormat>화면 슬라이드 쇼(4:3)</PresentationFormat>
  <Paragraphs>57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seoha</dc:creator>
  <cp:lastModifiedBy>백세현</cp:lastModifiedBy>
  <cp:revision>33</cp:revision>
  <dcterms:created xsi:type="dcterms:W3CDTF">2014-03-14T22:00:19Z</dcterms:created>
  <dcterms:modified xsi:type="dcterms:W3CDTF">2014-04-15T02:24:03Z</dcterms:modified>
</cp:coreProperties>
</file>